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79" r:id="rId3"/>
    <p:sldId id="278" r:id="rId4"/>
    <p:sldId id="276" r:id="rId5"/>
    <p:sldId id="277" r:id="rId6"/>
    <p:sldId id="280" r:id="rId7"/>
    <p:sldId id="261" r:id="rId8"/>
    <p:sldId id="260" r:id="rId9"/>
    <p:sldId id="265" r:id="rId10"/>
    <p:sldId id="262" r:id="rId11"/>
    <p:sldId id="263" r:id="rId12"/>
    <p:sldId id="257" r:id="rId13"/>
    <p:sldId id="258" r:id="rId14"/>
    <p:sldId id="259" r:id="rId15"/>
    <p:sldId id="26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08"/>
    <p:restoredTop sz="94786"/>
  </p:normalViewPr>
  <p:slideViewPr>
    <p:cSldViewPr snapToGrid="0" snapToObjects="1">
      <p:cViewPr varScale="1">
        <p:scale>
          <a:sx n="135" d="100"/>
          <a:sy n="135" d="100"/>
        </p:scale>
        <p:origin x="248"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3/29/25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2</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3380313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3/29/25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3/29/25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3/29/25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3/29/25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3/29/25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3/29/25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3/29/25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MSv1jDHGU_c" TargetMode="Externa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hyperlink" Target="https://www.amazon.com/dp/B0776ZLQ1V" TargetMode="External"/><Relationship Id="rId4" Type="http://schemas.openxmlformats.org/officeDocument/2006/relationships/hyperlink" Target="https://www.youtube.com/watch?v=svoIxJYPTXo"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amazon.com/dp/B00C03D01Q" TargetMode="External"/><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www.amazon.com/dp/B0785FZYM3" TargetMode="External"/><Relationship Id="rId5" Type="http://schemas.openxmlformats.org/officeDocument/2006/relationships/hyperlink" Target="https://www.amazon.com/dp/B01FI3BLYM" TargetMode="External"/><Relationship Id="rId10" Type="http://schemas.openxmlformats.org/officeDocument/2006/relationships/image" Target="../media/image16.png"/><Relationship Id="rId4" Type="http://schemas.openxmlformats.org/officeDocument/2006/relationships/hyperlink" Target="https://www.amazon.com/dp/B07XLP2T2Y" TargetMode="Externa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hyperlink" Target="https://www.rcworst.com/Amtrol/Well-X-Trol-c225.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159607" y="2422265"/>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Step1</a:t>
            </a:r>
          </a:p>
          <a:p>
            <a:r>
              <a:rPr lang="en-US" sz="1400" b="1">
                <a:solidFill>
                  <a:srgbClr val="FF0000"/>
                </a:solidFill>
              </a:rPr>
              <a:t>Flex~Lite Well Tank</a:t>
            </a:r>
          </a:p>
          <a:p>
            <a:r>
              <a:rPr lang="en-US" sz="1400"/>
              <a:t>(35 galons, 2018)- store/ deliver water under pressure between pumps</a:t>
            </a:r>
          </a:p>
          <a:p>
            <a:r>
              <a:rPr lang="en-US" sz="1400">
                <a:hlinkClick r:id="rId3"/>
              </a:rPr>
              <a:t>https://flexconind.com/product/flex-lite-series/</a:t>
            </a:r>
            <a:endParaRPr lang="en-US" sz="1400"/>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4683684"/>
            <a:ext cx="3352229"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75049" y="4267331"/>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3462031"/>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3166681"/>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43521" y="352329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a:t>Aqua-Pure</a:t>
            </a:r>
          </a:p>
          <a:p>
            <a:r>
              <a:rPr lang="en-US" sz="1400"/>
              <a:t>Iron and Manganese Reduction System</a:t>
            </a:r>
          </a:p>
          <a:p>
            <a:r>
              <a:rPr lang="en-US" sz="1400"/>
              <a:t>Model APIF100DM</a:t>
            </a:r>
          </a:p>
          <a:p>
            <a:r>
              <a:rPr lang="en-US" sz="1400"/>
              <a:t>SN 613114A519</a:t>
            </a:r>
          </a:p>
          <a:p>
            <a:r>
              <a:rPr lang="en-US" sz="140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4330262"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208584" y="724732"/>
            <a:ext cx="5044652" cy="2462213"/>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hlinkClick r:id="rId2"/>
              </a:rPr>
              <a:t>https://www.sullivancountylabs.com/</a:t>
            </a:r>
            <a:endParaRPr lang="en-US" sz="1400" dirty="0"/>
          </a:p>
          <a:p>
            <a:endParaRPr lang="en-US" sz="1400" dirty="0"/>
          </a:p>
          <a:p>
            <a:r>
              <a:rPr lang="en-US" sz="1400" b="1" dirty="0">
                <a:solidFill>
                  <a:srgbClr val="00B050"/>
                </a:solidFill>
              </a:rPr>
              <a:t>AG ENVIRONMENTAL RSC LLC</a:t>
            </a:r>
            <a:r>
              <a:rPr lang="en-US" sz="1400" dirty="0"/>
              <a:t> </a:t>
            </a:r>
          </a:p>
          <a:p>
            <a:r>
              <a:rPr lang="en-US" sz="1400" dirty="0"/>
              <a:t>DBA </a:t>
            </a:r>
            <a:r>
              <a:rPr lang="en-US" sz="1400" b="1" dirty="0">
                <a:solidFill>
                  <a:srgbClr val="FF0000"/>
                </a:solidFill>
              </a:rPr>
              <a:t>SULLIVAN COUNTY LABS</a:t>
            </a:r>
          </a:p>
          <a:p>
            <a:r>
              <a:rPr lang="en-US" sz="1400" dirty="0"/>
              <a:t>86 Queen Mountain Rd, Ferndale, NY 12734</a:t>
            </a:r>
          </a:p>
          <a:p>
            <a:r>
              <a:rPr lang="en-US" sz="1400" dirty="0"/>
              <a:t>Open   M-F   9-5</a:t>
            </a:r>
          </a:p>
          <a:p>
            <a:r>
              <a:rPr lang="en-US" sz="1400" dirty="0"/>
              <a:t>(845) 704-8151</a:t>
            </a:r>
          </a:p>
          <a:p>
            <a:endParaRPr lang="en-US" sz="1400" dirty="0"/>
          </a:p>
          <a:p>
            <a:r>
              <a:rPr lang="en-US" sz="1400" dirty="0"/>
              <a:t>7/6/2022 – spoke, ordered the bottle</a:t>
            </a:r>
          </a:p>
          <a:p>
            <a:r>
              <a:rPr lang="en-US" sz="1400" dirty="0"/>
              <a:t>   spoke with Carmen – she mails testing kit to 350 Cabrini</a:t>
            </a:r>
          </a:p>
          <a:p>
            <a:r>
              <a:rPr lang="en-US" sz="1400" dirty="0"/>
              <a:t>   for testing 10 </a:t>
            </a:r>
            <a:r>
              <a:rPr lang="en-US" sz="1400" dirty="0" err="1"/>
              <a:t>metalls</a:t>
            </a:r>
            <a:r>
              <a:rPr lang="en-US" sz="1400" dirty="0"/>
              <a:t> ($179) + bacteria + nitrates: $250 total</a:t>
            </a:r>
          </a:p>
        </p:txBody>
      </p:sp>
      <p:sp>
        <p:nvSpPr>
          <p:cNvPr id="4" name="TextBox 3">
            <a:extLst>
              <a:ext uri="{FF2B5EF4-FFF2-40B4-BE49-F238E27FC236}">
                <a16:creationId xmlns:a16="http://schemas.microsoft.com/office/drawing/2014/main" id="{4BAB7DF2-03AB-CCD2-671D-A6BFAF382C9B}"/>
              </a:ext>
            </a:extLst>
          </p:cNvPr>
          <p:cNvSpPr txBox="1"/>
          <p:nvPr/>
        </p:nvSpPr>
        <p:spPr>
          <a:xfrm>
            <a:off x="501181" y="3412853"/>
            <a:ext cx="3829081" cy="1169551"/>
          </a:xfrm>
          <a:prstGeom prst="rect">
            <a:avLst/>
          </a:prstGeom>
          <a:noFill/>
        </p:spPr>
        <p:txBody>
          <a:bodyPr wrap="square" rtlCol="0">
            <a:spAutoFit/>
          </a:bodyPr>
          <a:lstStyle/>
          <a:p>
            <a:r>
              <a:rPr lang="en-US" sz="1400" dirty="0"/>
              <a:t>Plastic 750 ml Coca-Cola bottle </a:t>
            </a:r>
          </a:p>
          <a:p>
            <a:r>
              <a:rPr lang="en-US" sz="1400" dirty="0"/>
              <a:t>Take water after pressure tank before filter tanks</a:t>
            </a:r>
          </a:p>
          <a:p>
            <a:endParaRPr lang="en-US" sz="1400" dirty="0"/>
          </a:p>
          <a:p>
            <a:r>
              <a:rPr lang="en-US" sz="1400" dirty="0"/>
              <a:t>1</a:t>
            </a:r>
            <a:r>
              <a:rPr lang="en-US" sz="1400" baseline="30000" dirty="0"/>
              <a:t>st</a:t>
            </a:r>
            <a:r>
              <a:rPr lang="en-US" sz="1400" dirty="0"/>
              <a:t> faucet</a:t>
            </a:r>
          </a:p>
          <a:p>
            <a:r>
              <a:rPr lang="en-US" sz="1400" dirty="0"/>
              <a:t>Last faucet</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a:stretch>
            <a:fillRect/>
          </a:stretch>
        </p:blipFill>
        <p:spPr>
          <a:xfrm>
            <a:off x="7240256" y="81483"/>
            <a:ext cx="4834694" cy="313305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a:stretch>
            <a:fillRect/>
          </a:stretch>
        </p:blipFill>
        <p:spPr>
          <a:xfrm>
            <a:off x="7235440" y="3428999"/>
            <a:ext cx="4839510" cy="2208229"/>
          </a:xfrm>
          <a:prstGeom prst="rect">
            <a:avLst/>
          </a:prstGeom>
          <a:ln>
            <a:solidFill>
              <a:srgbClr val="FF0000"/>
            </a:solidFill>
          </a:ln>
        </p:spPr>
      </p:pic>
    </p:spTree>
    <p:extLst>
      <p:ext uri="{BB962C8B-B14F-4D97-AF65-F5344CB8AC3E}">
        <p14:creationId xmlns:p14="http://schemas.microsoft.com/office/powerpoint/2010/main" val="2752843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27236" y="348814"/>
            <a:ext cx="4327053" cy="3550797"/>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7824084" y="4033829"/>
            <a:ext cx="4166483" cy="1138966"/>
          </a:xfrm>
          <a:prstGeom prst="rect">
            <a:avLst/>
          </a:prstGeom>
          <a:noFill/>
        </p:spPr>
        <p:txBody>
          <a:bodyPr wrap="square" rtlCol="0">
            <a:spAutoFit/>
          </a:bodyPr>
          <a:lstStyle/>
          <a:p>
            <a:pPr algn="ctr"/>
            <a:r>
              <a:rPr lang="en-US" sz="1867"/>
              <a:t>APEC Water Systems WFS-1000</a:t>
            </a:r>
          </a:p>
          <a:p>
            <a:pPr algn="ctr"/>
            <a:r>
              <a:rPr lang="en-US" sz="1867"/>
              <a:t>3 Stage Under-Sink Water Filter System</a:t>
            </a:r>
          </a:p>
          <a:p>
            <a:pPr algn="ctr"/>
            <a:r>
              <a:rPr lang="en-US" sz="1867"/>
              <a:t>$140</a:t>
            </a:r>
          </a:p>
          <a:p>
            <a:pPr algn="ctr"/>
            <a:r>
              <a:rPr lang="en-US" sz="1200">
                <a:hlinkClick r:id="rId3"/>
              </a:rPr>
              <a:t>https://www.amazon.com/gp/product/B00TT9I2PS/</a:t>
            </a:r>
            <a:endParaRPr lang="en-US" sz="1200"/>
          </a:p>
        </p:txBody>
      </p:sp>
      <p:sp>
        <p:nvSpPr>
          <p:cNvPr id="8" name="TextBox 7">
            <a:extLst>
              <a:ext uri="{FF2B5EF4-FFF2-40B4-BE49-F238E27FC236}">
                <a16:creationId xmlns:a16="http://schemas.microsoft.com/office/drawing/2014/main" id="{5FDCC917-1F6E-A479-54F5-04719F37682F}"/>
              </a:ext>
            </a:extLst>
          </p:cNvPr>
          <p:cNvSpPr txBox="1"/>
          <p:nvPr/>
        </p:nvSpPr>
        <p:spPr>
          <a:xfrm>
            <a:off x="2030010" y="3002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Tree>
    <p:extLst>
      <p:ext uri="{BB962C8B-B14F-4D97-AF65-F5344CB8AC3E}">
        <p14:creationId xmlns:p14="http://schemas.microsoft.com/office/powerpoint/2010/main" val="8415366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
        <p:nvSpPr>
          <p:cNvPr id="7" name="TextBox 6">
            <a:extLst>
              <a:ext uri="{FF2B5EF4-FFF2-40B4-BE49-F238E27FC236}">
                <a16:creationId xmlns:a16="http://schemas.microsoft.com/office/drawing/2014/main" id="{766219BD-5521-0E29-BFA2-B0E1612D088B}"/>
              </a:ext>
            </a:extLst>
          </p:cNvPr>
          <p:cNvSpPr txBox="1"/>
          <p:nvPr/>
        </p:nvSpPr>
        <p:spPr>
          <a:xfrm>
            <a:off x="5412188" y="3715261"/>
            <a:ext cx="6637067"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Estimating water usage:</a:t>
            </a:r>
          </a:p>
          <a:p>
            <a:pPr algn="l"/>
            <a:r>
              <a:rPr lang="en-US" sz="1400" b="0" i="0" dirty="0">
                <a:effectLst/>
                <a:latin typeface="fkGroteskNeue"/>
              </a:rPr>
              <a:t>50-100 gallons per person per day (up to 3,000 per month)</a:t>
            </a:r>
          </a:p>
          <a:p>
            <a:pPr algn="l"/>
            <a:r>
              <a:rPr lang="en-US" sz="1400" b="0" i="0" dirty="0">
                <a:effectLst/>
                <a:latin typeface="fkGroteskNeue"/>
              </a:rPr>
              <a:t>washing machine: 30 gallons per load</a:t>
            </a:r>
          </a:p>
          <a:p>
            <a:pPr algn="l"/>
            <a:r>
              <a:rPr lang="en-US" sz="1400" b="0" i="0" dirty="0">
                <a:effectLst/>
                <a:latin typeface="fkGroteskNeue"/>
              </a:rPr>
              <a:t>kitchen sink: 3 gallons per minute </a:t>
            </a:r>
          </a:p>
          <a:p>
            <a:pPr algn="l"/>
            <a:r>
              <a:rPr lang="en-US" sz="1400" b="0" i="0" dirty="0">
                <a:effectLst/>
                <a:latin typeface="fkGroteskNeue"/>
              </a:rPr>
              <a:t>Bathroom Sink: 2 gallons per minute</a:t>
            </a:r>
          </a:p>
          <a:p>
            <a:pPr algn="l"/>
            <a:r>
              <a:rPr lang="en-US" sz="1400" b="0" i="0" dirty="0">
                <a:effectLst/>
                <a:latin typeface="fkGroteskNeue"/>
              </a:rPr>
              <a:t>Shower: 5 gallons per minute</a:t>
            </a:r>
          </a:p>
          <a:p>
            <a:pPr algn="l"/>
            <a:endParaRPr lang="en-US" sz="1400" dirty="0">
              <a:latin typeface="fkGroteskNeue"/>
            </a:endParaRPr>
          </a:p>
          <a:p>
            <a:pPr algn="l"/>
            <a:r>
              <a:rPr lang="en-US" sz="1400" dirty="0">
                <a:latin typeface="fkGroteskNeue"/>
              </a:rPr>
              <a:t>Our usage: 50 weeks * 2 days + 2 weeks * 7 days = 114 days</a:t>
            </a:r>
          </a:p>
          <a:p>
            <a:pPr algn="l"/>
            <a:r>
              <a:rPr lang="en-US" sz="1400" dirty="0">
                <a:latin typeface="fkGroteskNeue"/>
              </a:rPr>
              <a:t>Per year: 114 days * 100 gallons * 4 people = 40,000 gallons/year</a:t>
            </a:r>
          </a:p>
          <a:p>
            <a:pPr algn="l"/>
            <a:endParaRPr lang="en-US" sz="1400" dirty="0">
              <a:latin typeface="fkGroteskNeue"/>
            </a:endParaRPr>
          </a:p>
          <a:p>
            <a:pPr algn="l"/>
            <a:r>
              <a:rPr lang="en-US" sz="1400" dirty="0">
                <a:latin typeface="fkGroteskNeue"/>
              </a:rPr>
              <a:t>sediment filter lasts 10K gallons – change every 3 months</a:t>
            </a:r>
          </a:p>
          <a:p>
            <a:pPr algn="l"/>
            <a:endParaRPr lang="en-US" sz="1400" dirty="0">
              <a:latin typeface="fkGroteskNeue"/>
            </a:endParaRPr>
          </a:p>
        </p:txBody>
      </p:sp>
    </p:spTree>
    <p:extLst>
      <p:ext uri="{BB962C8B-B14F-4D97-AF65-F5344CB8AC3E}">
        <p14:creationId xmlns:p14="http://schemas.microsoft.com/office/powerpoint/2010/main" val="1719878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6124754"/>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400" dirty="0"/>
          </a:p>
          <a:p>
            <a:r>
              <a:rPr lang="en-US" sz="1400" dirty="0"/>
              <a:t>We can substitute it with a smaller wall-mounted system that uses replaceable cartridges. This change would offer several advantages: Space-saving, Easy DIY maintenance, cost effective (overall).</a:t>
            </a:r>
          </a:p>
          <a:p>
            <a:endParaRPr lang="en-US" sz="1400" dirty="0"/>
          </a:p>
          <a:p>
            <a:r>
              <a:rPr lang="en-US" sz="1400" dirty="0"/>
              <a:t>Example: multi-stage filtration system like the </a:t>
            </a:r>
            <a:r>
              <a:rPr lang="en-US" sz="1400" dirty="0" err="1"/>
              <a:t>iSpring</a:t>
            </a:r>
            <a:r>
              <a:rPr lang="en-US" sz="1400" dirty="0"/>
              <a:t> WGB32BM</a:t>
            </a:r>
          </a:p>
          <a:p>
            <a:r>
              <a:rPr lang="en-US" sz="1400" dirty="0"/>
              <a:t> - </a:t>
            </a:r>
            <a:r>
              <a:rPr lang="en-US" sz="1400" dirty="0">
                <a:hlinkClick r:id="rId3"/>
              </a:rPr>
              <a:t>https://www.youtube.com/watch?v=MSv1jDHGU_c</a:t>
            </a:r>
            <a:r>
              <a:rPr lang="en-US" sz="1400" dirty="0"/>
              <a:t> – video description</a:t>
            </a:r>
          </a:p>
          <a:p>
            <a:r>
              <a:rPr lang="en-US" sz="1400" dirty="0"/>
              <a:t> - </a:t>
            </a:r>
            <a:r>
              <a:rPr lang="en-US" sz="1400" dirty="0">
                <a:hlinkClick r:id="rId4"/>
              </a:rPr>
              <a:t>https://www.youtube.com/watch?v=svoIxJYPTXo</a:t>
            </a:r>
            <a:r>
              <a:rPr lang="en-US" sz="1400" dirty="0"/>
              <a:t>  - recent description (does not remove arsenic)</a:t>
            </a:r>
          </a:p>
          <a:p>
            <a:r>
              <a:rPr lang="en-US" sz="1400" dirty="0"/>
              <a:t> - </a:t>
            </a:r>
            <a:r>
              <a:rPr lang="en-US" sz="1400" dirty="0">
                <a:hlinkClick r:id="rId5"/>
              </a:rPr>
              <a:t>https://www.amazon.com/dp/B0776ZLQ1V</a:t>
            </a:r>
            <a:r>
              <a:rPr lang="en-US" sz="1400" dirty="0"/>
              <a:t> - replacement filters ($106)</a:t>
            </a:r>
          </a:p>
          <a:p>
            <a:r>
              <a:rPr lang="en-US" sz="1400" dirty="0"/>
              <a:t> - It has 3 stages of filtration, including specialized iron and manganese removal stage</a:t>
            </a:r>
            <a:br>
              <a:rPr lang="en-US" sz="1400" dirty="0"/>
            </a:br>
            <a:r>
              <a:rPr lang="en-US" sz="1400" dirty="0"/>
              <a:t>    1</a:t>
            </a:r>
            <a:r>
              <a:rPr lang="en-US" sz="1400" baseline="30000" dirty="0"/>
              <a:t>st</a:t>
            </a:r>
            <a:r>
              <a:rPr lang="en-US" sz="1400" dirty="0"/>
              <a:t> stage is a 5 micron sediment filter, 2</a:t>
            </a:r>
            <a:r>
              <a:rPr lang="en-US" sz="1400" baseline="30000" dirty="0"/>
              <a:t>nd</a:t>
            </a:r>
            <a:r>
              <a:rPr lang="en-US" sz="1400" dirty="0"/>
              <a:t> stage – carbon filter, 3</a:t>
            </a:r>
            <a:r>
              <a:rPr lang="en-US" sz="1400" baseline="30000" dirty="0"/>
              <a:t>rd</a:t>
            </a:r>
            <a:r>
              <a:rPr lang="en-US" sz="1400" dirty="0"/>
              <a:t> stage – specialized filter (Fe, Mg)</a:t>
            </a:r>
          </a:p>
          <a:p>
            <a:r>
              <a:rPr lang="en-US" sz="1400" dirty="0"/>
              <a:t> - Can handle up to 100,000 gallons before replacement</a:t>
            </a:r>
          </a:p>
          <a:p>
            <a:r>
              <a:rPr lang="en-US" sz="1400" dirty="0"/>
              <a:t> - Is wall-mounted and easy to install</a:t>
            </a:r>
          </a:p>
          <a:p>
            <a:r>
              <a:rPr lang="en-US" sz="14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82023" y="859617"/>
            <a:ext cx="9891536" cy="954107"/>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a:t>
            </a:r>
            <a:r>
              <a:rPr lang="en-US" sz="1400" dirty="0" err="1">
                <a:hlinkClick r:id="rId4"/>
              </a:rPr>
              <a:t>dp</a:t>
            </a:r>
            <a:r>
              <a:rPr lang="en-US" sz="1400" dirty="0">
                <a:hlinkClick r:id="rId4"/>
              </a:rPr>
              <a:t>/B07XLP2T2Y</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5"/>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6"/>
              </a:rPr>
              <a:t>https://www.amazon.com/dp/B0785FZYM3</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167605" y="2881359"/>
            <a:ext cx="2070924" cy="2442182"/>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7580" y="3429000"/>
            <a:ext cx="773416" cy="1282417"/>
          </a:xfrm>
          <a:prstGeom prst="rect">
            <a:avLst/>
          </a:prstGeom>
          <a:ln>
            <a:solidFill>
              <a:srgbClr val="FF0000"/>
            </a:solidFill>
          </a:ln>
        </p:spPr>
      </p:pic>
      <p:pic>
        <p:nvPicPr>
          <p:cNvPr id="4" name="Picture 3">
            <a:extLst>
              <a:ext uri="{FF2B5EF4-FFF2-40B4-BE49-F238E27FC236}">
                <a16:creationId xmlns:a16="http://schemas.microsoft.com/office/drawing/2014/main" id="{BD3E47FA-BF77-24C2-F590-9ED05DB187D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504163" y="3016297"/>
            <a:ext cx="1692337" cy="2107820"/>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736630" y="2818179"/>
            <a:ext cx="2165341" cy="2568542"/>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1999032" y="4000493"/>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307621" y="39682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8625809B-1DB2-6962-4980-B475DD0905AC}"/>
              </a:ext>
            </a:extLst>
          </p:cNvPr>
          <p:cNvSpPr/>
          <p:nvPr/>
        </p:nvSpPr>
        <p:spPr>
          <a:xfrm rot="16200000">
            <a:off x="8815962" y="3950966"/>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9872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a:t>Check valve (passes water only in one direction)</a:t>
            </a:r>
          </a:p>
          <a:p>
            <a:pPr marL="285750" indent="-285750">
              <a:buFont typeface="Arial" panose="020B0604020202020204" pitchFamily="34" charset="0"/>
              <a:buChar char="•"/>
            </a:pPr>
            <a:r>
              <a:rPr lang="en-US" sz="1400" b="1">
                <a:solidFill>
                  <a:srgbClr val="FF0000"/>
                </a:solidFill>
              </a:rPr>
              <a:t>"Well-T" or "Well Manifold"</a:t>
            </a:r>
            <a:br>
              <a:rPr lang="en-US" sz="1400"/>
            </a:br>
            <a:r>
              <a:rPr lang="en-US" sz="1400"/>
              <a:t>The gaige shows pressure as it goes up/down</a:t>
            </a:r>
            <a:br>
              <a:rPr lang="en-US" sz="1400"/>
            </a:br>
            <a:r>
              <a:rPr lang="en-US" sz="1400"/>
              <a:t>Pressure switch turns pump on/off</a:t>
            </a:r>
            <a:br>
              <a:rPr lang="en-US" sz="1400"/>
            </a:br>
            <a:r>
              <a:rPr lang="en-US" sz="140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7808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688615"/>
            <a:ext cx="3670126" cy="738664"/>
          </a:xfrm>
          <a:prstGeom prst="rect">
            <a:avLst/>
          </a:prstGeom>
          <a:noFill/>
        </p:spPr>
        <p:txBody>
          <a:bodyPr wrap="square" rtlCol="0">
            <a:spAutoFit/>
          </a:bodyPr>
          <a:lstStyle/>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724</TotalTime>
  <Words>2359</Words>
  <Application>Microsoft Macintosh PowerPoint</Application>
  <PresentationFormat>Widescreen</PresentationFormat>
  <Paragraphs>281</Paragraphs>
  <Slides>15</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44</cp:revision>
  <dcterms:created xsi:type="dcterms:W3CDTF">2022-06-02T16:58:09Z</dcterms:created>
  <dcterms:modified xsi:type="dcterms:W3CDTF">2025-03-29T14:36:32Z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